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285" r:id="rId4"/>
    <p:sldId id="286" r:id="rId5"/>
    <p:sldId id="287" r:id="rId6"/>
    <p:sldId id="278" r:id="rId7"/>
    <p:sldId id="28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842D-C2CD-4784-9C7B-842C20BDF66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8262B-BA1F-4E29-BD70-34A92E1F5D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371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Betrachtet die bildliche Versuchsdurchführung. Beschreibt mündlich und präzise die Durchführung unter Verwendung von Fachbegriffen. Nennt dafür immer nur einen Schritt.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6DABEA-53CA-4C98-A1DC-3309A52F5C6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423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67F93-3C39-0ED4-6740-5CBDE365F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0ECAD09-40FC-1B02-703B-E33DBD2DA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8D086B-A31D-D16B-81F4-F683820A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573749-ACB9-6224-8D5B-4EAF99C0A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26BBB0-6532-63A9-FFFF-76971C20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605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2EA101-7504-D5EB-815A-4DCB8FE30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0D76D63-9698-3F8D-C3A1-5C1466582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5A80A9-77BD-C47B-9216-C2FEDE76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906E17-B2B2-2D06-FA75-C30AC4DCC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A6E49D-04FB-BD86-831A-0569818E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60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32AB6FC-AD51-BB5E-90D9-34E2D010A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0AB30E-15F7-1384-D985-16A58DCD2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D16A33-68FA-EB20-16FB-0CA5DA2F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FDECAA-C7E2-6704-7EF0-AFE438A2D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535B24-627D-9478-8047-10BD9AD87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218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86E8B4-7136-55A8-C284-1AF77C9B1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B2FD27-5B3A-F571-15E5-BF1CB4ACC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EE1A62-AB29-D5C4-122D-F6F29F6B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FCF6E8-5DCA-9ABE-E92B-5BF7DA67B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EF893B-7778-44AF-91A2-FDB2BE85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27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8D070-BFBA-67CC-4C03-99404B036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A07BA0-901D-1EB8-4741-0DDD67CCA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F568E8-177F-377E-FA2E-AE2D9D1D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EFFE74-63AB-EFAB-5922-CBDA45D0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CB7C83-C329-9BCB-9BE9-A2407F9CA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049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984FD0-652F-6BBC-76E0-E93B6116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F7CA02-FAC6-9D73-1645-C848D7388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7A046B-29E6-3FF7-4672-806E08BCD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D6A107-D1F3-A454-E7C9-8181E14B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A79035-ED1F-79FB-8362-9A5CFDAE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AF1376-4870-12C2-CFE4-9CEE8A16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283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5151F-8A7E-61D0-21BF-0213EB02B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68998A-8CB2-874A-D492-30F31E505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1BDEF4-A980-15AD-1409-CAE79A1B9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1B2B4A6-5EDD-3374-1DDF-8082ECA9B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1059C7D-DBBB-7A29-E33F-760F11A1D3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65561E-9352-8CF3-B2A5-0D0E166B4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774E555-4779-B13D-1617-866524C2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E16BE4-8AE1-FAB8-C389-3818B7B91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21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26516-7BED-EC8E-F84B-91092CD18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233B365-FF10-464D-63FD-970B4C7E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800D5A-7A97-9C39-63D5-C95C883B8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047F70-DF25-A2E3-8045-46CA7DCB6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296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3BAFE7-FA4C-702E-D8DC-650020B3A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B1452C2-7045-E1EE-32FF-BFDA8F797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B65A0B9-5A18-CCB7-83C0-A4E66475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91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8B7AF-9B6A-4BFC-7448-937D5BD2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484670-4AC4-0E1C-1A06-564B61688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18570E4-D719-74CF-6274-3F593B6D1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98D51D-815C-F1C9-09C3-4F825D1D0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1EB6CBF-D045-4D6E-DF32-30A6BEE21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B7D627-E162-2C83-793A-9BFBC8410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76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00AE6B-EC0F-4A75-7A17-4592F9D95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346944B-6429-FF49-7DCF-85E7EAC07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A636D1-C925-D80B-EF53-F29F3C0EF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6232DC9-007E-213B-FDFB-569E1D580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18109B-FC20-A967-6836-085B668F4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22DB97-C2D6-D78B-28AA-41F082910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554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02AF3C-BBDC-DCB2-FC81-8E8A04DE5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7CA141-9CAE-F31D-51E3-0C5FE1EBF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091DFA-BC18-F3BC-7B57-3BC670E39B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B5C5A2-683F-4CFA-B683-27A255411285}" type="datetimeFigureOut">
              <a:rPr lang="de-DE" smtClean="0"/>
              <a:t>19.06.2024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0FB1A48-260E-8035-41F7-B49610907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79A20B-E8CC-6F82-A50C-98DDE28CC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DCD91-E1D4-4D8F-9730-9E7DF5BBD1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79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6.svg"/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6.svg"/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374BB4-94B0-B53D-64DE-456C6B9B98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Blutnachweis mit Wasserstoffperoxid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670689-395A-114F-5BCD-5A25634936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640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7A231-2D46-4805-76A3-7594BE533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5AE3149A-F172-0688-7EB1-DB69E1FCF27A}"/>
              </a:ext>
            </a:extLst>
          </p:cNvPr>
          <p:cNvGrpSpPr/>
          <p:nvPr/>
        </p:nvGrpSpPr>
        <p:grpSpPr>
          <a:xfrm>
            <a:off x="1279845" y="2135996"/>
            <a:ext cx="8945839" cy="3793699"/>
            <a:chOff x="1291805" y="2127412"/>
            <a:chExt cx="8945839" cy="3793699"/>
          </a:xfrm>
        </p:grpSpPr>
        <p:pic>
          <p:nvPicPr>
            <p:cNvPr id="61" name="Inhaltsplatzhalter 10" descr="Ein Bild, das Reihe, Werkzeug enthält.&#10;&#10;Automatisch generierte Beschreibung">
              <a:extLst>
                <a:ext uri="{FF2B5EF4-FFF2-40B4-BE49-F238E27FC236}">
                  <a16:creationId xmlns:a16="http://schemas.microsoft.com/office/drawing/2014/main" id="{3C9037DE-3D86-E582-4E83-5004DA35B8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1805" y="2127412"/>
              <a:ext cx="8945839" cy="3793699"/>
            </a:xfrm>
            <a:prstGeom prst="rect">
              <a:avLst/>
            </a:prstGeom>
          </p:spPr>
        </p:pic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BB7A0636-02C5-D802-F1AC-F7E15F225A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58344" y="4136308"/>
              <a:ext cx="1020929" cy="1700500"/>
            </a:xfrm>
            <a:prstGeom prst="rect">
              <a:avLst/>
            </a:prstGeom>
          </p:spPr>
        </p:pic>
        <p:pic>
          <p:nvPicPr>
            <p:cNvPr id="63" name="Grafik 62">
              <a:extLst>
                <a:ext uri="{FF2B5EF4-FFF2-40B4-BE49-F238E27FC236}">
                  <a16:creationId xmlns:a16="http://schemas.microsoft.com/office/drawing/2014/main" id="{9240EE7B-0979-D807-F737-8985C7BB318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82380" y="4136308"/>
              <a:ext cx="1020929" cy="1700500"/>
            </a:xfrm>
            <a:prstGeom prst="rect">
              <a:avLst/>
            </a:prstGeom>
          </p:spPr>
        </p:pic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39B79CB-E462-E61F-49B0-4B91256C2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713"/>
            <a:ext cx="10515600" cy="991985"/>
          </a:xfrm>
          <a:solidFill>
            <a:srgbClr val="FFCC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de-DE" sz="3600" b="1" dirty="0"/>
              <a:t>Beschreibe</a:t>
            </a:r>
            <a:r>
              <a:rPr lang="de-DE" sz="3600" dirty="0"/>
              <a:t> die Durchführung des Nachweises mündlich.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7B38FE0-566D-6F4D-37DF-EAF98532494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83389" b="8511"/>
          <a:stretch/>
        </p:blipFill>
        <p:spPr>
          <a:xfrm>
            <a:off x="0" y="6219825"/>
            <a:ext cx="12203780" cy="241942"/>
          </a:xfrm>
          <a:prstGeom prst="rect">
            <a:avLst/>
          </a:prstGeom>
        </p:spPr>
      </p:pic>
      <p:sp>
        <p:nvSpPr>
          <p:cNvPr id="5" name="Fußzeilenplatzhalter 9">
            <a:extLst>
              <a:ext uri="{FF2B5EF4-FFF2-40B4-BE49-F238E27FC236}">
                <a16:creationId xmlns:a16="http://schemas.microsoft.com/office/drawing/2014/main" id="{DABCE2B9-0C12-712D-87CF-93B992987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WP Chemie - Rauch </a:t>
            </a:r>
          </a:p>
        </p:txBody>
      </p:sp>
      <p:sp>
        <p:nvSpPr>
          <p:cNvPr id="6" name="Foliennummernplatzhalter 10">
            <a:extLst>
              <a:ext uri="{FF2B5EF4-FFF2-40B4-BE49-F238E27FC236}">
                <a16:creationId xmlns:a16="http://schemas.microsoft.com/office/drawing/2014/main" id="{75F41B71-FF94-FE5D-88BF-B46535FD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EA751CF-6D8A-48F9-9BF9-3991FF8B4307}" type="slidenum">
              <a:rPr lang="de-DE" smtClean="0"/>
              <a:t>2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20FF52B-8CC8-4C89-EDE0-325AF035D2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53800" y="6418612"/>
            <a:ext cx="806508" cy="439388"/>
          </a:xfrm>
          <a:prstGeom prst="rect">
            <a:avLst/>
          </a:prstGeom>
        </p:spPr>
      </p:pic>
      <p:grpSp>
        <p:nvGrpSpPr>
          <p:cNvPr id="65" name="Gruppieren 64">
            <a:extLst>
              <a:ext uri="{FF2B5EF4-FFF2-40B4-BE49-F238E27FC236}">
                <a16:creationId xmlns:a16="http://schemas.microsoft.com/office/drawing/2014/main" id="{57464562-408C-B47B-AB0C-A133EDC64C85}"/>
              </a:ext>
            </a:extLst>
          </p:cNvPr>
          <p:cNvGrpSpPr/>
          <p:nvPr/>
        </p:nvGrpSpPr>
        <p:grpSpPr>
          <a:xfrm>
            <a:off x="2171700" y="1515880"/>
            <a:ext cx="7707086" cy="2925494"/>
            <a:chOff x="2171700" y="1515880"/>
            <a:chExt cx="7707086" cy="2925494"/>
          </a:xfrm>
        </p:grpSpPr>
        <p:cxnSp>
          <p:nvCxnSpPr>
            <p:cNvPr id="14" name="Verbinder: gekrümmt 13">
              <a:extLst>
                <a:ext uri="{FF2B5EF4-FFF2-40B4-BE49-F238E27FC236}">
                  <a16:creationId xmlns:a16="http://schemas.microsoft.com/office/drawing/2014/main" id="{D3777CA7-D0B8-E062-D648-87ECE72808D0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4669973" y="2960915"/>
              <a:ext cx="1736271" cy="1224647"/>
            </a:xfrm>
            <a:prstGeom prst="curvedConnector3">
              <a:avLst>
                <a:gd name="adj1" fmla="val 121473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Verbinder: gekrümmt 23">
              <a:extLst>
                <a:ext uri="{FF2B5EF4-FFF2-40B4-BE49-F238E27FC236}">
                  <a16:creationId xmlns:a16="http://schemas.microsoft.com/office/drawing/2014/main" id="{1AA7E293-5318-3E1D-E5BC-52128CD49295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7285264" y="2960915"/>
              <a:ext cx="1736271" cy="1224647"/>
            </a:xfrm>
            <a:prstGeom prst="curvedConnector3">
              <a:avLst>
                <a:gd name="adj1" fmla="val 121473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Bogen 36">
              <a:extLst>
                <a:ext uri="{FF2B5EF4-FFF2-40B4-BE49-F238E27FC236}">
                  <a16:creationId xmlns:a16="http://schemas.microsoft.com/office/drawing/2014/main" id="{AB487759-ADB3-DDC9-1F29-9946C135CC98}"/>
                </a:ext>
              </a:extLst>
            </p:cNvPr>
            <p:cNvSpPr/>
            <p:nvPr/>
          </p:nvSpPr>
          <p:spPr>
            <a:xfrm>
              <a:off x="2171700" y="1873412"/>
              <a:ext cx="3973289" cy="1648118"/>
            </a:xfrm>
            <a:prstGeom prst="arc">
              <a:avLst>
                <a:gd name="adj1" fmla="val 10774605"/>
                <a:gd name="adj2" fmla="val 0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Bogen 37">
              <a:extLst>
                <a:ext uri="{FF2B5EF4-FFF2-40B4-BE49-F238E27FC236}">
                  <a16:creationId xmlns:a16="http://schemas.microsoft.com/office/drawing/2014/main" id="{F8BED4B4-1A72-2828-03A6-DD5DFE3B1D17}"/>
                </a:ext>
              </a:extLst>
            </p:cNvPr>
            <p:cNvSpPr/>
            <p:nvPr/>
          </p:nvSpPr>
          <p:spPr>
            <a:xfrm>
              <a:off x="2191623" y="1749923"/>
              <a:ext cx="6495177" cy="1771607"/>
            </a:xfrm>
            <a:prstGeom prst="arc">
              <a:avLst>
                <a:gd name="adj1" fmla="val 10774605"/>
                <a:gd name="adj2" fmla="val 21478843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Bogen 40">
              <a:extLst>
                <a:ext uri="{FF2B5EF4-FFF2-40B4-BE49-F238E27FC236}">
                  <a16:creationId xmlns:a16="http://schemas.microsoft.com/office/drawing/2014/main" id="{3EE4DB7B-F059-1072-9994-892E67C939B4}"/>
                </a:ext>
              </a:extLst>
            </p:cNvPr>
            <p:cNvSpPr/>
            <p:nvPr/>
          </p:nvSpPr>
          <p:spPr>
            <a:xfrm>
              <a:off x="2171700" y="1515880"/>
              <a:ext cx="7707086" cy="2408422"/>
            </a:xfrm>
            <a:prstGeom prst="arc">
              <a:avLst>
                <a:gd name="adj1" fmla="val 10776201"/>
                <a:gd name="adj2" fmla="val 21478843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6C4DA9F0-1AC3-57BA-DC0C-F25C61DD353E}"/>
              </a:ext>
            </a:extLst>
          </p:cNvPr>
          <p:cNvCxnSpPr>
            <a:cxnSpLocks/>
          </p:cNvCxnSpPr>
          <p:nvPr/>
        </p:nvCxnSpPr>
        <p:spPr>
          <a:xfrm>
            <a:off x="9857014" y="2574473"/>
            <a:ext cx="0" cy="1469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53960B29-63C0-9D71-7B51-B08D42C20195}"/>
              </a:ext>
            </a:extLst>
          </p:cNvPr>
          <p:cNvSpPr txBox="1"/>
          <p:nvPr/>
        </p:nvSpPr>
        <p:spPr>
          <a:xfrm>
            <a:off x="4255299" y="5836808"/>
            <a:ext cx="1415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Tatort-Probe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3104EE29-E8B1-FF9D-38E9-C81203D510C8}"/>
              </a:ext>
            </a:extLst>
          </p:cNvPr>
          <p:cNvSpPr txBox="1"/>
          <p:nvPr/>
        </p:nvSpPr>
        <p:spPr>
          <a:xfrm>
            <a:off x="7273549" y="5823592"/>
            <a:ext cx="71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Blut</a:t>
            </a:r>
            <a:r>
              <a:rPr lang="de-DE" dirty="0"/>
              <a:t> </a:t>
            </a: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C1DC5271-4841-D3C4-76AA-AC64584D43C6}"/>
              </a:ext>
            </a:extLst>
          </p:cNvPr>
          <p:cNvGrpSpPr/>
          <p:nvPr/>
        </p:nvGrpSpPr>
        <p:grpSpPr>
          <a:xfrm>
            <a:off x="9933216" y="5339177"/>
            <a:ext cx="1306062" cy="369332"/>
            <a:chOff x="9933216" y="5339177"/>
            <a:chExt cx="1306062" cy="369332"/>
          </a:xfrm>
        </p:grpSpPr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54910783-99CD-9B2D-0CAB-835C08396EB9}"/>
                </a:ext>
              </a:extLst>
            </p:cNvPr>
            <p:cNvSpPr txBox="1"/>
            <p:nvPr/>
          </p:nvSpPr>
          <p:spPr>
            <a:xfrm>
              <a:off x="10218349" y="5339177"/>
              <a:ext cx="10209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/>
                <a:t>Wasser</a:t>
              </a:r>
            </a:p>
          </p:txBody>
        </p:sp>
        <p:cxnSp>
          <p:nvCxnSpPr>
            <p:cNvPr id="49" name="Gerade Verbindung mit Pfeil 48">
              <a:extLst>
                <a:ext uri="{FF2B5EF4-FFF2-40B4-BE49-F238E27FC236}">
                  <a16:creationId xmlns:a16="http://schemas.microsoft.com/office/drawing/2014/main" id="{374350FD-DCE8-FBE2-92D9-0A486ADDE7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33216" y="5523843"/>
              <a:ext cx="33956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Grafik 53" descr="Marke 4 Silhouette">
            <a:extLst>
              <a:ext uri="{FF2B5EF4-FFF2-40B4-BE49-F238E27FC236}">
                <a16:creationId xmlns:a16="http://schemas.microsoft.com/office/drawing/2014/main" id="{2E0236AF-5F24-52C9-CE93-FBE65B9C87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10497" y="1144611"/>
            <a:ext cx="419971" cy="419971"/>
          </a:xfrm>
          <a:prstGeom prst="rect">
            <a:avLst/>
          </a:prstGeom>
        </p:spPr>
      </p:pic>
      <p:pic>
        <p:nvPicPr>
          <p:cNvPr id="56" name="Grafik 55" descr="Marke 3 Silhouette">
            <a:extLst>
              <a:ext uri="{FF2B5EF4-FFF2-40B4-BE49-F238E27FC236}">
                <a16:creationId xmlns:a16="http://schemas.microsoft.com/office/drawing/2014/main" id="{538369C3-AE7B-A63E-61B7-212EAC0CB7C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605297" y="4803722"/>
            <a:ext cx="497700" cy="497700"/>
          </a:xfrm>
          <a:prstGeom prst="rect">
            <a:avLst/>
          </a:prstGeom>
        </p:spPr>
      </p:pic>
      <p:pic>
        <p:nvPicPr>
          <p:cNvPr id="58" name="Grafik 57" descr="Abzeichen Silhouette">
            <a:extLst>
              <a:ext uri="{FF2B5EF4-FFF2-40B4-BE49-F238E27FC236}">
                <a16:creationId xmlns:a16="http://schemas.microsoft.com/office/drawing/2014/main" id="{D165D38D-0669-5AF5-2757-B5444323374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54633" y="3281030"/>
            <a:ext cx="481000" cy="481000"/>
          </a:xfrm>
          <a:prstGeom prst="rect">
            <a:avLst/>
          </a:prstGeom>
        </p:spPr>
      </p:pic>
      <p:pic>
        <p:nvPicPr>
          <p:cNvPr id="60" name="Grafik 59" descr="Marke 1 Silhouette">
            <a:extLst>
              <a:ext uri="{FF2B5EF4-FFF2-40B4-BE49-F238E27FC236}">
                <a16:creationId xmlns:a16="http://schemas.microsoft.com/office/drawing/2014/main" id="{02D8BB0F-2ACA-5396-13EF-3889E4DE0ED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478908" y="3258158"/>
            <a:ext cx="483962" cy="483962"/>
          </a:xfrm>
          <a:prstGeom prst="rect">
            <a:avLst/>
          </a:prstGeom>
        </p:spPr>
      </p:pic>
      <p:sp>
        <p:nvSpPr>
          <p:cNvPr id="69" name="Textfeld 68">
            <a:extLst>
              <a:ext uri="{FF2B5EF4-FFF2-40B4-BE49-F238E27FC236}">
                <a16:creationId xmlns:a16="http://schemas.microsoft.com/office/drawing/2014/main" id="{23909A48-CFED-35D0-68C8-B46B9464C1EB}"/>
              </a:ext>
            </a:extLst>
          </p:cNvPr>
          <p:cNvSpPr txBox="1"/>
          <p:nvPr/>
        </p:nvSpPr>
        <p:spPr>
          <a:xfrm>
            <a:off x="4463097" y="1183640"/>
            <a:ext cx="373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je eine Pipette vorsichtig hinzugeben</a:t>
            </a: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3CAA1B6C-D22F-BF61-4C0E-CAB7A23192C4}"/>
              </a:ext>
            </a:extLst>
          </p:cNvPr>
          <p:cNvSpPr txBox="1"/>
          <p:nvPr/>
        </p:nvSpPr>
        <p:spPr>
          <a:xfrm>
            <a:off x="103414" y="6509657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2">
                    <a:lumMod val="75000"/>
                  </a:schemeClr>
                </a:solidFill>
              </a:rPr>
              <a:t>Abbildung erstellt mit chemix.org</a:t>
            </a: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39F23472-51C4-4771-BE91-B10C5CF1EA99}"/>
              </a:ext>
            </a:extLst>
          </p:cNvPr>
          <p:cNvSpPr txBox="1"/>
          <p:nvPr/>
        </p:nvSpPr>
        <p:spPr>
          <a:xfrm>
            <a:off x="370120" y="5822947"/>
            <a:ext cx="380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3% Wasserstoffperoxid-Lösung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(H</a:t>
            </a:r>
            <a:r>
              <a:rPr lang="de-DE" sz="1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de-DE" sz="1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46161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AF031-7137-C360-C519-DD729FB55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39AD84AA-EFF0-0574-86BC-0478B1CF4659}"/>
              </a:ext>
            </a:extLst>
          </p:cNvPr>
          <p:cNvGrpSpPr/>
          <p:nvPr/>
        </p:nvGrpSpPr>
        <p:grpSpPr>
          <a:xfrm>
            <a:off x="1279845" y="2135996"/>
            <a:ext cx="8945839" cy="3793699"/>
            <a:chOff x="1291805" y="2127412"/>
            <a:chExt cx="8945839" cy="3793699"/>
          </a:xfrm>
        </p:grpSpPr>
        <p:pic>
          <p:nvPicPr>
            <p:cNvPr id="61" name="Inhaltsplatzhalter 10" descr="Ein Bild, das Reihe, Werkzeug enthält.&#10;&#10;Automatisch generierte Beschreibung">
              <a:extLst>
                <a:ext uri="{FF2B5EF4-FFF2-40B4-BE49-F238E27FC236}">
                  <a16:creationId xmlns:a16="http://schemas.microsoft.com/office/drawing/2014/main" id="{D45EF379-7021-CF6E-B2C1-875142222F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1805" y="2127412"/>
              <a:ext cx="8945839" cy="3793699"/>
            </a:xfrm>
            <a:prstGeom prst="rect">
              <a:avLst/>
            </a:prstGeom>
          </p:spPr>
        </p:pic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173976D9-5EF3-596E-E103-734F897F56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58344" y="4136308"/>
              <a:ext cx="1020929" cy="1700500"/>
            </a:xfrm>
            <a:prstGeom prst="rect">
              <a:avLst/>
            </a:prstGeom>
          </p:spPr>
        </p:pic>
        <p:pic>
          <p:nvPicPr>
            <p:cNvPr id="63" name="Grafik 62">
              <a:extLst>
                <a:ext uri="{FF2B5EF4-FFF2-40B4-BE49-F238E27FC236}">
                  <a16:creationId xmlns:a16="http://schemas.microsoft.com/office/drawing/2014/main" id="{B3967537-243A-E41A-A325-4EF1433341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82380" y="4136308"/>
              <a:ext cx="1020929" cy="1700500"/>
            </a:xfrm>
            <a:prstGeom prst="rect">
              <a:avLst/>
            </a:prstGeom>
          </p:spPr>
        </p:pic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E890A8E-BF73-9781-C25E-1C1319FA2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713"/>
            <a:ext cx="10515600" cy="991985"/>
          </a:xfrm>
          <a:solidFill>
            <a:srgbClr val="FFCC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de-DE" sz="3600" b="1" dirty="0"/>
              <a:t>Erkläre</a:t>
            </a:r>
            <a:r>
              <a:rPr lang="de-DE" sz="3600" dirty="0"/>
              <a:t>, warum Schritt 	und 	   notwendig sind.  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9182BF3-95A0-05DC-1617-94D14566D9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83389" b="8511"/>
          <a:stretch/>
        </p:blipFill>
        <p:spPr>
          <a:xfrm>
            <a:off x="0" y="6219825"/>
            <a:ext cx="12203780" cy="241942"/>
          </a:xfrm>
          <a:prstGeom prst="rect">
            <a:avLst/>
          </a:prstGeom>
        </p:spPr>
      </p:pic>
      <p:sp>
        <p:nvSpPr>
          <p:cNvPr id="5" name="Fußzeilenplatzhalter 9">
            <a:extLst>
              <a:ext uri="{FF2B5EF4-FFF2-40B4-BE49-F238E27FC236}">
                <a16:creationId xmlns:a16="http://schemas.microsoft.com/office/drawing/2014/main" id="{E0D5C0F1-D7F6-B083-EB26-E0C8B4530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WP Chemie - Rauch </a:t>
            </a:r>
          </a:p>
        </p:txBody>
      </p:sp>
      <p:sp>
        <p:nvSpPr>
          <p:cNvPr id="6" name="Foliennummernplatzhalter 10">
            <a:extLst>
              <a:ext uri="{FF2B5EF4-FFF2-40B4-BE49-F238E27FC236}">
                <a16:creationId xmlns:a16="http://schemas.microsoft.com/office/drawing/2014/main" id="{384D3B7A-8E38-017C-6A16-87A60FA45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EA751CF-6D8A-48F9-9BF9-3991FF8B4307}" type="slidenum">
              <a:rPr lang="de-DE" smtClean="0"/>
              <a:t>3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ED08D34-C822-E899-0B69-A9A84914A7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53800" y="6418612"/>
            <a:ext cx="806508" cy="439388"/>
          </a:xfrm>
          <a:prstGeom prst="rect">
            <a:avLst/>
          </a:prstGeom>
        </p:spPr>
      </p:pic>
      <p:grpSp>
        <p:nvGrpSpPr>
          <p:cNvPr id="65" name="Gruppieren 64">
            <a:extLst>
              <a:ext uri="{FF2B5EF4-FFF2-40B4-BE49-F238E27FC236}">
                <a16:creationId xmlns:a16="http://schemas.microsoft.com/office/drawing/2014/main" id="{186073AB-67F3-6302-47C5-B15733DDC529}"/>
              </a:ext>
            </a:extLst>
          </p:cNvPr>
          <p:cNvGrpSpPr/>
          <p:nvPr/>
        </p:nvGrpSpPr>
        <p:grpSpPr>
          <a:xfrm>
            <a:off x="2171700" y="1515880"/>
            <a:ext cx="7707086" cy="2925494"/>
            <a:chOff x="2171700" y="1515880"/>
            <a:chExt cx="7707086" cy="2925494"/>
          </a:xfrm>
        </p:grpSpPr>
        <p:cxnSp>
          <p:nvCxnSpPr>
            <p:cNvPr id="14" name="Verbinder: gekrümmt 13">
              <a:extLst>
                <a:ext uri="{FF2B5EF4-FFF2-40B4-BE49-F238E27FC236}">
                  <a16:creationId xmlns:a16="http://schemas.microsoft.com/office/drawing/2014/main" id="{814B805C-DF88-E3E4-CD46-6F1D5EA8B83B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4669973" y="2960915"/>
              <a:ext cx="1736271" cy="1224647"/>
            </a:xfrm>
            <a:prstGeom prst="curvedConnector3">
              <a:avLst>
                <a:gd name="adj1" fmla="val 121473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Verbinder: gekrümmt 23">
              <a:extLst>
                <a:ext uri="{FF2B5EF4-FFF2-40B4-BE49-F238E27FC236}">
                  <a16:creationId xmlns:a16="http://schemas.microsoft.com/office/drawing/2014/main" id="{54EF634D-AA92-7BA5-C42F-87B4094E03CE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7285264" y="2960915"/>
              <a:ext cx="1736271" cy="1224647"/>
            </a:xfrm>
            <a:prstGeom prst="curvedConnector3">
              <a:avLst>
                <a:gd name="adj1" fmla="val 121473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Bogen 36">
              <a:extLst>
                <a:ext uri="{FF2B5EF4-FFF2-40B4-BE49-F238E27FC236}">
                  <a16:creationId xmlns:a16="http://schemas.microsoft.com/office/drawing/2014/main" id="{51F9BE4B-8E21-C7D1-B0CB-DA22D806FD43}"/>
                </a:ext>
              </a:extLst>
            </p:cNvPr>
            <p:cNvSpPr/>
            <p:nvPr/>
          </p:nvSpPr>
          <p:spPr>
            <a:xfrm>
              <a:off x="2171700" y="1873412"/>
              <a:ext cx="3973289" cy="1648118"/>
            </a:xfrm>
            <a:prstGeom prst="arc">
              <a:avLst>
                <a:gd name="adj1" fmla="val 10774605"/>
                <a:gd name="adj2" fmla="val 0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Bogen 37">
              <a:extLst>
                <a:ext uri="{FF2B5EF4-FFF2-40B4-BE49-F238E27FC236}">
                  <a16:creationId xmlns:a16="http://schemas.microsoft.com/office/drawing/2014/main" id="{2FC76442-C94E-01EF-40BB-2ED99CF64EFF}"/>
                </a:ext>
              </a:extLst>
            </p:cNvPr>
            <p:cNvSpPr/>
            <p:nvPr/>
          </p:nvSpPr>
          <p:spPr>
            <a:xfrm>
              <a:off x="2191623" y="1749923"/>
              <a:ext cx="6495177" cy="1771607"/>
            </a:xfrm>
            <a:prstGeom prst="arc">
              <a:avLst>
                <a:gd name="adj1" fmla="val 10774605"/>
                <a:gd name="adj2" fmla="val 21478843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Bogen 40">
              <a:extLst>
                <a:ext uri="{FF2B5EF4-FFF2-40B4-BE49-F238E27FC236}">
                  <a16:creationId xmlns:a16="http://schemas.microsoft.com/office/drawing/2014/main" id="{9B21B877-561D-F2D2-7E34-24E7AD9C3673}"/>
                </a:ext>
              </a:extLst>
            </p:cNvPr>
            <p:cNvSpPr/>
            <p:nvPr/>
          </p:nvSpPr>
          <p:spPr>
            <a:xfrm>
              <a:off x="2171700" y="1515880"/>
              <a:ext cx="7707086" cy="2408422"/>
            </a:xfrm>
            <a:prstGeom prst="arc">
              <a:avLst>
                <a:gd name="adj1" fmla="val 10776201"/>
                <a:gd name="adj2" fmla="val 21478843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0D2AEF53-69F6-06C5-0C32-ECB6A10DF56E}"/>
              </a:ext>
            </a:extLst>
          </p:cNvPr>
          <p:cNvCxnSpPr>
            <a:cxnSpLocks/>
          </p:cNvCxnSpPr>
          <p:nvPr/>
        </p:nvCxnSpPr>
        <p:spPr>
          <a:xfrm>
            <a:off x="9857014" y="2574473"/>
            <a:ext cx="0" cy="1469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7FF38807-AA0E-03FD-DA49-3C13889CCFC4}"/>
              </a:ext>
            </a:extLst>
          </p:cNvPr>
          <p:cNvSpPr txBox="1"/>
          <p:nvPr/>
        </p:nvSpPr>
        <p:spPr>
          <a:xfrm>
            <a:off x="4255299" y="5836808"/>
            <a:ext cx="1415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Tatort-Probe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B83B17EB-EA4D-75F9-DD86-C2642A36DE42}"/>
              </a:ext>
            </a:extLst>
          </p:cNvPr>
          <p:cNvSpPr txBox="1"/>
          <p:nvPr/>
        </p:nvSpPr>
        <p:spPr>
          <a:xfrm>
            <a:off x="7273549" y="5823592"/>
            <a:ext cx="71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Blut</a:t>
            </a:r>
            <a:r>
              <a:rPr lang="de-DE" dirty="0"/>
              <a:t> </a:t>
            </a: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8E8D8999-4403-8133-0AE3-E7D50DB20892}"/>
              </a:ext>
            </a:extLst>
          </p:cNvPr>
          <p:cNvGrpSpPr/>
          <p:nvPr/>
        </p:nvGrpSpPr>
        <p:grpSpPr>
          <a:xfrm>
            <a:off x="9933216" y="5339177"/>
            <a:ext cx="1306062" cy="369332"/>
            <a:chOff x="9933216" y="5339177"/>
            <a:chExt cx="1306062" cy="369332"/>
          </a:xfrm>
        </p:grpSpPr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767AE378-F056-5DA2-EB5E-D103F3A09B74}"/>
                </a:ext>
              </a:extLst>
            </p:cNvPr>
            <p:cNvSpPr txBox="1"/>
            <p:nvPr/>
          </p:nvSpPr>
          <p:spPr>
            <a:xfrm>
              <a:off x="10218349" y="5339177"/>
              <a:ext cx="10209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/>
                <a:t>Wasser</a:t>
              </a:r>
            </a:p>
          </p:txBody>
        </p:sp>
        <p:cxnSp>
          <p:nvCxnSpPr>
            <p:cNvPr id="49" name="Gerade Verbindung mit Pfeil 48">
              <a:extLst>
                <a:ext uri="{FF2B5EF4-FFF2-40B4-BE49-F238E27FC236}">
                  <a16:creationId xmlns:a16="http://schemas.microsoft.com/office/drawing/2014/main" id="{F8D0EF41-7012-B5C3-9CB6-3BDC793255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33216" y="5523843"/>
              <a:ext cx="33956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6" name="Grafik 55" descr="Marke 3 Silhouette">
            <a:extLst>
              <a:ext uri="{FF2B5EF4-FFF2-40B4-BE49-F238E27FC236}">
                <a16:creationId xmlns:a16="http://schemas.microsoft.com/office/drawing/2014/main" id="{00B3DBB4-EE94-5696-CA01-65B03D1390C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05297" y="4803722"/>
            <a:ext cx="497700" cy="497700"/>
          </a:xfrm>
          <a:prstGeom prst="rect">
            <a:avLst/>
          </a:prstGeom>
        </p:spPr>
      </p:pic>
      <p:pic>
        <p:nvPicPr>
          <p:cNvPr id="58" name="Grafik 57" descr="Abzeichen Silhouette">
            <a:extLst>
              <a:ext uri="{FF2B5EF4-FFF2-40B4-BE49-F238E27FC236}">
                <a16:creationId xmlns:a16="http://schemas.microsoft.com/office/drawing/2014/main" id="{998CC477-7DDB-A9C1-087E-C385C3D239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54633" y="3281030"/>
            <a:ext cx="481000" cy="481000"/>
          </a:xfrm>
          <a:prstGeom prst="rect">
            <a:avLst/>
          </a:prstGeom>
        </p:spPr>
      </p:pic>
      <p:pic>
        <p:nvPicPr>
          <p:cNvPr id="60" name="Grafik 59" descr="Marke 1 Silhouette">
            <a:extLst>
              <a:ext uri="{FF2B5EF4-FFF2-40B4-BE49-F238E27FC236}">
                <a16:creationId xmlns:a16="http://schemas.microsoft.com/office/drawing/2014/main" id="{BB19543D-202D-C956-DF7A-F73A9782440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478908" y="3258158"/>
            <a:ext cx="483962" cy="483962"/>
          </a:xfrm>
          <a:prstGeom prst="rect">
            <a:avLst/>
          </a:prstGeom>
        </p:spPr>
      </p:pic>
      <p:pic>
        <p:nvPicPr>
          <p:cNvPr id="3" name="Grafik 2" descr="Abzeichen Silhouette">
            <a:extLst>
              <a:ext uri="{FF2B5EF4-FFF2-40B4-BE49-F238E27FC236}">
                <a16:creationId xmlns:a16="http://schemas.microsoft.com/office/drawing/2014/main" id="{411E4CB3-E166-60AB-C063-4B6194ADD13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29611" y="395924"/>
            <a:ext cx="497700" cy="497700"/>
          </a:xfrm>
          <a:prstGeom prst="rect">
            <a:avLst/>
          </a:prstGeom>
        </p:spPr>
      </p:pic>
      <p:pic>
        <p:nvPicPr>
          <p:cNvPr id="8" name="Grafik 7" descr="Marke 3 Silhouette">
            <a:extLst>
              <a:ext uri="{FF2B5EF4-FFF2-40B4-BE49-F238E27FC236}">
                <a16:creationId xmlns:a16="http://schemas.microsoft.com/office/drawing/2014/main" id="{451404B9-6AC1-BE56-138A-1F24640E89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41686" y="400423"/>
            <a:ext cx="497700" cy="497700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25B7B14C-966E-6F94-8ACD-0E3FDB159AFC}"/>
              </a:ext>
            </a:extLst>
          </p:cNvPr>
          <p:cNvSpPr txBox="1"/>
          <p:nvPr/>
        </p:nvSpPr>
        <p:spPr>
          <a:xfrm>
            <a:off x="8069296" y="5929695"/>
            <a:ext cx="1268186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Positive Blindprobe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DD10A72-77F8-71B9-51F0-D2AD83429C1C}"/>
              </a:ext>
            </a:extLst>
          </p:cNvPr>
          <p:cNvSpPr txBox="1"/>
          <p:nvPr/>
        </p:nvSpPr>
        <p:spPr>
          <a:xfrm>
            <a:off x="9369225" y="5923472"/>
            <a:ext cx="1268186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Negative Blindprobe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842C13F-22C7-80EA-5DA8-B326B63D9377}"/>
              </a:ext>
            </a:extLst>
          </p:cNvPr>
          <p:cNvSpPr txBox="1"/>
          <p:nvPr/>
        </p:nvSpPr>
        <p:spPr>
          <a:xfrm>
            <a:off x="370120" y="5822947"/>
            <a:ext cx="380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3% Wasserstoffperoxid-Lösung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(H</a:t>
            </a:r>
            <a:r>
              <a:rPr lang="de-DE" sz="1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de-DE" sz="1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de-DE" b="1" dirty="0"/>
          </a:p>
        </p:txBody>
      </p:sp>
      <p:pic>
        <p:nvPicPr>
          <p:cNvPr id="9" name="Grafik 8" descr="Marke 4 Silhouette">
            <a:extLst>
              <a:ext uri="{FF2B5EF4-FFF2-40B4-BE49-F238E27FC236}">
                <a16:creationId xmlns:a16="http://schemas.microsoft.com/office/drawing/2014/main" id="{B62EEFBF-D7DF-A4B2-C73D-8E8CE249982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10497" y="1144611"/>
            <a:ext cx="419971" cy="419971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3BEF7D69-5F11-1479-E870-5DA6495F6D24}"/>
              </a:ext>
            </a:extLst>
          </p:cNvPr>
          <p:cNvSpPr txBox="1"/>
          <p:nvPr/>
        </p:nvSpPr>
        <p:spPr>
          <a:xfrm>
            <a:off x="4463097" y="1183640"/>
            <a:ext cx="373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je eine Pipette vorsichtig hinzugeben</a:t>
            </a:r>
          </a:p>
        </p:txBody>
      </p:sp>
    </p:spTree>
    <p:extLst>
      <p:ext uri="{BB962C8B-B14F-4D97-AF65-F5344CB8AC3E}">
        <p14:creationId xmlns:p14="http://schemas.microsoft.com/office/powerpoint/2010/main" val="211738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98CE4-C71A-6997-776B-0AD6ECDD7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83619794-1FBF-39C3-0C07-0A4592DAFCAE}"/>
              </a:ext>
            </a:extLst>
          </p:cNvPr>
          <p:cNvGrpSpPr/>
          <p:nvPr/>
        </p:nvGrpSpPr>
        <p:grpSpPr>
          <a:xfrm>
            <a:off x="1279845" y="2135996"/>
            <a:ext cx="8945839" cy="3793699"/>
            <a:chOff x="1291805" y="2127412"/>
            <a:chExt cx="8945839" cy="3793699"/>
          </a:xfrm>
        </p:grpSpPr>
        <p:pic>
          <p:nvPicPr>
            <p:cNvPr id="61" name="Inhaltsplatzhalter 10" descr="Ein Bild, das Reihe, Werkzeug enthält.&#10;&#10;Automatisch generierte Beschreibung">
              <a:extLst>
                <a:ext uri="{FF2B5EF4-FFF2-40B4-BE49-F238E27FC236}">
                  <a16:creationId xmlns:a16="http://schemas.microsoft.com/office/drawing/2014/main" id="{06FFB7EA-E009-75C8-2C80-433A325486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1805" y="2127412"/>
              <a:ext cx="8945839" cy="3793699"/>
            </a:xfrm>
            <a:prstGeom prst="rect">
              <a:avLst/>
            </a:prstGeom>
          </p:spPr>
        </p:pic>
        <p:pic>
          <p:nvPicPr>
            <p:cNvPr id="62" name="Grafik 61">
              <a:extLst>
                <a:ext uri="{FF2B5EF4-FFF2-40B4-BE49-F238E27FC236}">
                  <a16:creationId xmlns:a16="http://schemas.microsoft.com/office/drawing/2014/main" id="{475DDA83-8DDB-03A7-14B5-8A30194FA4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58344" y="4136308"/>
              <a:ext cx="1020929" cy="1700500"/>
            </a:xfrm>
            <a:prstGeom prst="rect">
              <a:avLst/>
            </a:prstGeom>
          </p:spPr>
        </p:pic>
        <p:pic>
          <p:nvPicPr>
            <p:cNvPr id="63" name="Grafik 62">
              <a:extLst>
                <a:ext uri="{FF2B5EF4-FFF2-40B4-BE49-F238E27FC236}">
                  <a16:creationId xmlns:a16="http://schemas.microsoft.com/office/drawing/2014/main" id="{3CC2405A-AD25-A29F-66D9-79BF03E43B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82380" y="4136308"/>
              <a:ext cx="1020929" cy="1700500"/>
            </a:xfrm>
            <a:prstGeom prst="rect">
              <a:avLst/>
            </a:prstGeom>
          </p:spPr>
        </p:pic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8142E17-8141-CE1A-42B2-B6AF5C2BC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713"/>
            <a:ext cx="10515600" cy="991985"/>
          </a:xfrm>
          <a:solidFill>
            <a:srgbClr val="FFCC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de-DE" sz="3200" b="1" dirty="0"/>
              <a:t>Notiert </a:t>
            </a:r>
            <a:r>
              <a:rPr lang="de-DE" sz="3200" dirty="0"/>
              <a:t>Materialien und </a:t>
            </a:r>
            <a:r>
              <a:rPr lang="de-DE" sz="3200" b="1" dirty="0"/>
              <a:t>formuliere</a:t>
            </a:r>
            <a:r>
              <a:rPr lang="de-DE" sz="3200" dirty="0"/>
              <a:t> die Durchführung in max. 4 Sätzen </a:t>
            </a:r>
            <a:r>
              <a:rPr lang="de-DE" sz="3200" b="1" dirty="0"/>
              <a:t>schriftlich</a:t>
            </a:r>
            <a:r>
              <a:rPr lang="de-DE" sz="3200" dirty="0"/>
              <a:t>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8D83DB3-B5A1-D29F-E644-0043C5B5B82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83389" b="8511"/>
          <a:stretch/>
        </p:blipFill>
        <p:spPr>
          <a:xfrm>
            <a:off x="0" y="6219825"/>
            <a:ext cx="12203780" cy="241942"/>
          </a:xfrm>
          <a:prstGeom prst="rect">
            <a:avLst/>
          </a:prstGeom>
        </p:spPr>
      </p:pic>
      <p:sp>
        <p:nvSpPr>
          <p:cNvPr id="5" name="Fußzeilenplatzhalter 9">
            <a:extLst>
              <a:ext uri="{FF2B5EF4-FFF2-40B4-BE49-F238E27FC236}">
                <a16:creationId xmlns:a16="http://schemas.microsoft.com/office/drawing/2014/main" id="{680A9FA8-F3D1-368F-3AFC-81A9EB45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WP Chemie - Rauch </a:t>
            </a:r>
          </a:p>
        </p:txBody>
      </p:sp>
      <p:sp>
        <p:nvSpPr>
          <p:cNvPr id="6" name="Foliennummernplatzhalter 10">
            <a:extLst>
              <a:ext uri="{FF2B5EF4-FFF2-40B4-BE49-F238E27FC236}">
                <a16:creationId xmlns:a16="http://schemas.microsoft.com/office/drawing/2014/main" id="{EF8F3CE9-2016-E603-FD50-9EB19B3A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EA751CF-6D8A-48F9-9BF9-3991FF8B4307}" type="slidenum">
              <a:rPr lang="de-DE" smtClean="0"/>
              <a:t>4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3879250-8E81-3D64-80FD-E12E2177D1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53800" y="6418612"/>
            <a:ext cx="806508" cy="439388"/>
          </a:xfrm>
          <a:prstGeom prst="rect">
            <a:avLst/>
          </a:prstGeom>
        </p:spPr>
      </p:pic>
      <p:grpSp>
        <p:nvGrpSpPr>
          <p:cNvPr id="65" name="Gruppieren 64">
            <a:extLst>
              <a:ext uri="{FF2B5EF4-FFF2-40B4-BE49-F238E27FC236}">
                <a16:creationId xmlns:a16="http://schemas.microsoft.com/office/drawing/2014/main" id="{366EF317-B10F-0172-B037-265711663BEA}"/>
              </a:ext>
            </a:extLst>
          </p:cNvPr>
          <p:cNvGrpSpPr/>
          <p:nvPr/>
        </p:nvGrpSpPr>
        <p:grpSpPr>
          <a:xfrm>
            <a:off x="2171700" y="1515880"/>
            <a:ext cx="7707086" cy="2925494"/>
            <a:chOff x="2171700" y="1515880"/>
            <a:chExt cx="7707086" cy="2925494"/>
          </a:xfrm>
        </p:grpSpPr>
        <p:cxnSp>
          <p:nvCxnSpPr>
            <p:cNvPr id="14" name="Verbinder: gekrümmt 13">
              <a:extLst>
                <a:ext uri="{FF2B5EF4-FFF2-40B4-BE49-F238E27FC236}">
                  <a16:creationId xmlns:a16="http://schemas.microsoft.com/office/drawing/2014/main" id="{01EF9190-6FC0-38BC-AFBC-440B4EB342FE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4669973" y="2960915"/>
              <a:ext cx="1736271" cy="1224647"/>
            </a:xfrm>
            <a:prstGeom prst="curvedConnector3">
              <a:avLst>
                <a:gd name="adj1" fmla="val 121473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Verbinder: gekrümmt 23">
              <a:extLst>
                <a:ext uri="{FF2B5EF4-FFF2-40B4-BE49-F238E27FC236}">
                  <a16:creationId xmlns:a16="http://schemas.microsoft.com/office/drawing/2014/main" id="{7D47DBCF-3037-5B40-819B-936ED4C9598C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7285264" y="2960915"/>
              <a:ext cx="1736271" cy="1224647"/>
            </a:xfrm>
            <a:prstGeom prst="curvedConnector3">
              <a:avLst>
                <a:gd name="adj1" fmla="val 121473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Bogen 36">
              <a:extLst>
                <a:ext uri="{FF2B5EF4-FFF2-40B4-BE49-F238E27FC236}">
                  <a16:creationId xmlns:a16="http://schemas.microsoft.com/office/drawing/2014/main" id="{33156C94-A1F4-4F15-D8DC-D90AACC9D1C2}"/>
                </a:ext>
              </a:extLst>
            </p:cNvPr>
            <p:cNvSpPr/>
            <p:nvPr/>
          </p:nvSpPr>
          <p:spPr>
            <a:xfrm>
              <a:off x="2171700" y="1873412"/>
              <a:ext cx="3973289" cy="1648118"/>
            </a:xfrm>
            <a:prstGeom prst="arc">
              <a:avLst>
                <a:gd name="adj1" fmla="val 10774605"/>
                <a:gd name="adj2" fmla="val 0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Bogen 37">
              <a:extLst>
                <a:ext uri="{FF2B5EF4-FFF2-40B4-BE49-F238E27FC236}">
                  <a16:creationId xmlns:a16="http://schemas.microsoft.com/office/drawing/2014/main" id="{5AD5A307-524A-9640-D356-01A9C5AAAC1E}"/>
                </a:ext>
              </a:extLst>
            </p:cNvPr>
            <p:cNvSpPr/>
            <p:nvPr/>
          </p:nvSpPr>
          <p:spPr>
            <a:xfrm>
              <a:off x="2191623" y="1749923"/>
              <a:ext cx="6495177" cy="1771607"/>
            </a:xfrm>
            <a:prstGeom prst="arc">
              <a:avLst>
                <a:gd name="adj1" fmla="val 10774605"/>
                <a:gd name="adj2" fmla="val 21478843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Bogen 40">
              <a:extLst>
                <a:ext uri="{FF2B5EF4-FFF2-40B4-BE49-F238E27FC236}">
                  <a16:creationId xmlns:a16="http://schemas.microsoft.com/office/drawing/2014/main" id="{34351129-7BC8-B0CA-63A1-0034A28B9839}"/>
                </a:ext>
              </a:extLst>
            </p:cNvPr>
            <p:cNvSpPr/>
            <p:nvPr/>
          </p:nvSpPr>
          <p:spPr>
            <a:xfrm>
              <a:off x="2171700" y="1515880"/>
              <a:ext cx="7707086" cy="2408422"/>
            </a:xfrm>
            <a:prstGeom prst="arc">
              <a:avLst>
                <a:gd name="adj1" fmla="val 10776201"/>
                <a:gd name="adj2" fmla="val 21478843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9FE1470F-3802-F47C-CE29-DE845A110EE4}"/>
              </a:ext>
            </a:extLst>
          </p:cNvPr>
          <p:cNvCxnSpPr>
            <a:cxnSpLocks/>
          </p:cNvCxnSpPr>
          <p:nvPr/>
        </p:nvCxnSpPr>
        <p:spPr>
          <a:xfrm>
            <a:off x="9857014" y="2574473"/>
            <a:ext cx="0" cy="14695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5429DD81-9EC6-E5C1-5166-AF22140340AF}"/>
              </a:ext>
            </a:extLst>
          </p:cNvPr>
          <p:cNvSpPr txBox="1"/>
          <p:nvPr/>
        </p:nvSpPr>
        <p:spPr>
          <a:xfrm>
            <a:off x="4255299" y="5836808"/>
            <a:ext cx="1415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Tatort-Probe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447192B6-C2D4-C3FA-8917-DAFED31AF4B8}"/>
              </a:ext>
            </a:extLst>
          </p:cNvPr>
          <p:cNvSpPr txBox="1"/>
          <p:nvPr/>
        </p:nvSpPr>
        <p:spPr>
          <a:xfrm>
            <a:off x="7273549" y="5823592"/>
            <a:ext cx="71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Blut</a:t>
            </a:r>
            <a:r>
              <a:rPr lang="de-DE" dirty="0"/>
              <a:t> </a:t>
            </a: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B9A29EDC-A0CE-DC18-149A-F1176CCFF73A}"/>
              </a:ext>
            </a:extLst>
          </p:cNvPr>
          <p:cNvGrpSpPr/>
          <p:nvPr/>
        </p:nvGrpSpPr>
        <p:grpSpPr>
          <a:xfrm>
            <a:off x="9933216" y="5339177"/>
            <a:ext cx="1306062" cy="369332"/>
            <a:chOff x="9933216" y="5339177"/>
            <a:chExt cx="1306062" cy="369332"/>
          </a:xfrm>
        </p:grpSpPr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0C294C66-4EC9-5419-69AF-7FA14B0BDE96}"/>
                </a:ext>
              </a:extLst>
            </p:cNvPr>
            <p:cNvSpPr txBox="1"/>
            <p:nvPr/>
          </p:nvSpPr>
          <p:spPr>
            <a:xfrm>
              <a:off x="10218349" y="5339177"/>
              <a:ext cx="10209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/>
                <a:t>Wasser</a:t>
              </a:r>
            </a:p>
          </p:txBody>
        </p:sp>
        <p:cxnSp>
          <p:nvCxnSpPr>
            <p:cNvPr id="49" name="Gerade Verbindung mit Pfeil 48">
              <a:extLst>
                <a:ext uri="{FF2B5EF4-FFF2-40B4-BE49-F238E27FC236}">
                  <a16:creationId xmlns:a16="http://schemas.microsoft.com/office/drawing/2014/main" id="{3B8BABC1-81F0-4FFF-2143-6161154701C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33216" y="5523843"/>
              <a:ext cx="33956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6" name="Grafik 55" descr="Marke 3 Silhouette">
            <a:extLst>
              <a:ext uri="{FF2B5EF4-FFF2-40B4-BE49-F238E27FC236}">
                <a16:creationId xmlns:a16="http://schemas.microsoft.com/office/drawing/2014/main" id="{F3AF3D43-DB29-A9AE-2D42-5330EF2161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05297" y="4803722"/>
            <a:ext cx="497700" cy="497700"/>
          </a:xfrm>
          <a:prstGeom prst="rect">
            <a:avLst/>
          </a:prstGeom>
        </p:spPr>
      </p:pic>
      <p:pic>
        <p:nvPicPr>
          <p:cNvPr id="58" name="Grafik 57" descr="Abzeichen Silhouette">
            <a:extLst>
              <a:ext uri="{FF2B5EF4-FFF2-40B4-BE49-F238E27FC236}">
                <a16:creationId xmlns:a16="http://schemas.microsoft.com/office/drawing/2014/main" id="{4AFE134E-01E6-E2A9-FF53-19DE35DD320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54633" y="3281030"/>
            <a:ext cx="481000" cy="481000"/>
          </a:xfrm>
          <a:prstGeom prst="rect">
            <a:avLst/>
          </a:prstGeom>
        </p:spPr>
      </p:pic>
      <p:pic>
        <p:nvPicPr>
          <p:cNvPr id="60" name="Grafik 59" descr="Marke 1 Silhouette">
            <a:extLst>
              <a:ext uri="{FF2B5EF4-FFF2-40B4-BE49-F238E27FC236}">
                <a16:creationId xmlns:a16="http://schemas.microsoft.com/office/drawing/2014/main" id="{C04550CF-B0EF-03A7-C8A7-D225CE0107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478908" y="3258158"/>
            <a:ext cx="483962" cy="483962"/>
          </a:xfrm>
          <a:prstGeom prst="rect">
            <a:avLst/>
          </a:prstGeom>
        </p:spPr>
      </p:pic>
      <p:sp>
        <p:nvSpPr>
          <p:cNvPr id="70" name="Textfeld 69">
            <a:extLst>
              <a:ext uri="{FF2B5EF4-FFF2-40B4-BE49-F238E27FC236}">
                <a16:creationId xmlns:a16="http://schemas.microsoft.com/office/drawing/2014/main" id="{1854D740-F729-81D7-880B-AA0A2B3CF9E8}"/>
              </a:ext>
            </a:extLst>
          </p:cNvPr>
          <p:cNvSpPr txBox="1"/>
          <p:nvPr/>
        </p:nvSpPr>
        <p:spPr>
          <a:xfrm>
            <a:off x="370120" y="5822947"/>
            <a:ext cx="3806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3% Wasserstoffperoxid-Lösung 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(H</a:t>
            </a:r>
            <a:r>
              <a:rPr lang="de-DE" sz="1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de-DE" sz="18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de-DE" b="1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2618D4F-9C9A-17A3-94E4-2951E4EA0B18}"/>
              </a:ext>
            </a:extLst>
          </p:cNvPr>
          <p:cNvSpPr txBox="1"/>
          <p:nvPr/>
        </p:nvSpPr>
        <p:spPr>
          <a:xfrm>
            <a:off x="8069296" y="5929695"/>
            <a:ext cx="1268186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Positive Blindprobe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B70799E-7132-38DD-997B-487B5D99A0FB}"/>
              </a:ext>
            </a:extLst>
          </p:cNvPr>
          <p:cNvSpPr txBox="1"/>
          <p:nvPr/>
        </p:nvSpPr>
        <p:spPr>
          <a:xfrm>
            <a:off x="9369225" y="5923472"/>
            <a:ext cx="1268186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Negative Blindprobe</a:t>
            </a:r>
          </a:p>
        </p:txBody>
      </p:sp>
      <p:pic>
        <p:nvPicPr>
          <p:cNvPr id="3" name="Grafik 2" descr="Marke 4 Silhouette">
            <a:extLst>
              <a:ext uri="{FF2B5EF4-FFF2-40B4-BE49-F238E27FC236}">
                <a16:creationId xmlns:a16="http://schemas.microsoft.com/office/drawing/2014/main" id="{33E49B93-13B8-1E9F-0E8F-6E7E1B8EA02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10497" y="1144611"/>
            <a:ext cx="419971" cy="419971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BB6E3E52-03A7-BBC1-EEB9-B27E970E3647}"/>
              </a:ext>
            </a:extLst>
          </p:cNvPr>
          <p:cNvSpPr txBox="1"/>
          <p:nvPr/>
        </p:nvSpPr>
        <p:spPr>
          <a:xfrm>
            <a:off x="4463097" y="1183640"/>
            <a:ext cx="373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je eine Pipette vorsichtig hinzugeben</a:t>
            </a:r>
          </a:p>
        </p:txBody>
      </p:sp>
    </p:spTree>
    <p:extLst>
      <p:ext uri="{BB962C8B-B14F-4D97-AF65-F5344CB8AC3E}">
        <p14:creationId xmlns:p14="http://schemas.microsoft.com/office/powerpoint/2010/main" val="3560324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09410-DB88-12D8-1209-CA9D30941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6DBE1-E7B1-C718-36FA-0C9C1AAC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713"/>
            <a:ext cx="10515600" cy="991985"/>
          </a:xfrm>
          <a:solidFill>
            <a:srgbClr val="FFCC00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de-DE" sz="3200" b="1" dirty="0"/>
              <a:t>Führt</a:t>
            </a:r>
            <a:r>
              <a:rPr lang="de-DE" sz="3200" dirty="0"/>
              <a:t> das Experiment in 2er oder 3er Gruppen </a:t>
            </a:r>
            <a:r>
              <a:rPr lang="de-DE" sz="3200" b="1" dirty="0"/>
              <a:t>durch</a:t>
            </a:r>
            <a:r>
              <a:rPr lang="de-DE" sz="3200" dirty="0"/>
              <a:t>. </a:t>
            </a:r>
            <a:br>
              <a:rPr lang="de-DE" sz="3200" dirty="0"/>
            </a:br>
            <a:r>
              <a:rPr lang="de-DE" sz="3200" b="1" dirty="0"/>
              <a:t>Notiert</a:t>
            </a:r>
            <a:r>
              <a:rPr lang="de-DE" sz="3200" dirty="0"/>
              <a:t> die Beobachtungen in einer Tabelle (je 1 Satz).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7D547CA-859F-8023-0B59-1D8FD4775D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3389" b="8511"/>
          <a:stretch/>
        </p:blipFill>
        <p:spPr>
          <a:xfrm>
            <a:off x="0" y="6219825"/>
            <a:ext cx="12203780" cy="241942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3B84F1B-159B-1F8F-2153-9CF56BCB6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6418612"/>
            <a:ext cx="806508" cy="4393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F4526D02-FBB9-F29A-C113-01BCEFD12C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83050"/>
            <a:ext cx="7705508" cy="4061193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39B39303-734B-D769-63A7-C83924635C5E}"/>
              </a:ext>
            </a:extLst>
          </p:cNvPr>
          <p:cNvSpPr txBox="1"/>
          <p:nvPr/>
        </p:nvSpPr>
        <p:spPr>
          <a:xfrm>
            <a:off x="7885605" y="1599040"/>
            <a:ext cx="40342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Sicherheit: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Schutzbrille tragen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Keine besonderen Gefährdungen durch das 3%iges Wasserstoffperoxid oder Tierblut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AC32036-564E-A9E5-B12D-92D8D41B89D5}"/>
              </a:ext>
            </a:extLst>
          </p:cNvPr>
          <p:cNvSpPr txBox="1"/>
          <p:nvPr/>
        </p:nvSpPr>
        <p:spPr>
          <a:xfrm>
            <a:off x="7885605" y="3676598"/>
            <a:ext cx="40342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Entsorgung: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Blut und Probe in das Becherglas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Reagenzgläser in den Geschirrspülkorb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Wasser und Wasserstoffperoxid in den Abguss</a:t>
            </a:r>
          </a:p>
        </p:txBody>
      </p:sp>
    </p:spTree>
    <p:extLst>
      <p:ext uri="{BB962C8B-B14F-4D97-AF65-F5344CB8AC3E}">
        <p14:creationId xmlns:p14="http://schemas.microsoft.com/office/powerpoint/2010/main" val="127582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B9D1E-338A-B453-13B6-22B2D77F5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DD3839E1-DE23-D408-A763-DF939B9573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3389" b="8511"/>
          <a:stretch/>
        </p:blipFill>
        <p:spPr>
          <a:xfrm>
            <a:off x="0" y="6219825"/>
            <a:ext cx="12203780" cy="241942"/>
          </a:xfrm>
          <a:prstGeom prst="rect">
            <a:avLst/>
          </a:prstGeom>
        </p:spPr>
      </p:pic>
      <p:sp>
        <p:nvSpPr>
          <p:cNvPr id="5" name="Fußzeilenplatzhalter 9">
            <a:extLst>
              <a:ext uri="{FF2B5EF4-FFF2-40B4-BE49-F238E27FC236}">
                <a16:creationId xmlns:a16="http://schemas.microsoft.com/office/drawing/2014/main" id="{14421760-A6C5-E1E4-50CD-CD2770D04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WP Chemie - Rauch </a:t>
            </a:r>
          </a:p>
        </p:txBody>
      </p:sp>
      <p:sp>
        <p:nvSpPr>
          <p:cNvPr id="6" name="Foliennummernplatzhalter 10">
            <a:extLst>
              <a:ext uri="{FF2B5EF4-FFF2-40B4-BE49-F238E27FC236}">
                <a16:creationId xmlns:a16="http://schemas.microsoft.com/office/drawing/2014/main" id="{C23FB987-2EA4-FDE5-7D7B-9ABCEEEB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EA751CF-6D8A-48F9-9BF9-3991FF8B4307}" type="slidenum">
              <a:rPr lang="de-DE" smtClean="0"/>
              <a:t>6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CF31AEA-128B-0F32-3575-23018C713F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6418612"/>
            <a:ext cx="806508" cy="439388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64D4F341-AEAA-9C23-D2F4-8CA1AD6AB9EB}"/>
              </a:ext>
            </a:extLst>
          </p:cNvPr>
          <p:cNvSpPr txBox="1"/>
          <p:nvPr/>
        </p:nvSpPr>
        <p:spPr>
          <a:xfrm>
            <a:off x="745671" y="712153"/>
            <a:ext cx="10553700" cy="3293209"/>
          </a:xfrm>
          <a:prstGeom prst="rect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de-DE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de-DE" sz="3200" b="1" dirty="0" err="1"/>
              <a:t>Lies</a:t>
            </a:r>
            <a:r>
              <a:rPr lang="de-DE" sz="3200" dirty="0"/>
              <a:t> den Informationstext „Blut“. 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3200" b="1" dirty="0"/>
              <a:t>Erkläre</a:t>
            </a:r>
            <a:r>
              <a:rPr lang="de-DE" sz="3200" dirty="0"/>
              <a:t> in Einzelarbeit die Reaktion, die nach Hinzugabe des Wasserstoffperoxids zum Blut abläuft. 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3200" b="1" dirty="0"/>
              <a:t>Vergleiche </a:t>
            </a:r>
            <a:r>
              <a:rPr lang="de-DE" sz="3200" dirty="0"/>
              <a:t>deine Erklärung mit deiner Gruppe.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3200" b="1" dirty="0"/>
              <a:t>Stellt</a:t>
            </a:r>
            <a:r>
              <a:rPr lang="de-DE" sz="3200" dirty="0"/>
              <a:t> in eurer Gruppe eine Reaktionsgleichung </a:t>
            </a:r>
            <a:r>
              <a:rPr lang="de-DE" sz="3200" b="1" dirty="0"/>
              <a:t>auf</a:t>
            </a:r>
            <a:r>
              <a:rPr lang="de-DE" sz="3200" dirty="0"/>
              <a:t>. </a:t>
            </a:r>
            <a:endParaRPr lang="de-DE" sz="2400" dirty="0"/>
          </a:p>
          <a:p>
            <a:endParaRPr lang="de-DE" sz="2400" dirty="0"/>
          </a:p>
        </p:txBody>
      </p:sp>
      <p:pic>
        <p:nvPicPr>
          <p:cNvPr id="13" name="Grafik 12" descr="Benutzer mit einfarbiger Füllung">
            <a:extLst>
              <a:ext uri="{FF2B5EF4-FFF2-40B4-BE49-F238E27FC236}">
                <a16:creationId xmlns:a16="http://schemas.microsoft.com/office/drawing/2014/main" id="{3B7FBBCA-6376-6F51-0024-7F67616EA4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6353" y="1240994"/>
            <a:ext cx="311507" cy="311507"/>
          </a:xfrm>
          <a:prstGeom prst="rect">
            <a:avLst/>
          </a:prstGeom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3089C6F3-DF1C-95D3-CFAE-7BEBEF5F9CAE}"/>
              </a:ext>
            </a:extLst>
          </p:cNvPr>
          <p:cNvGrpSpPr/>
          <p:nvPr/>
        </p:nvGrpSpPr>
        <p:grpSpPr>
          <a:xfrm>
            <a:off x="761900" y="2712599"/>
            <a:ext cx="535682" cy="272326"/>
            <a:chOff x="1098045" y="3590404"/>
            <a:chExt cx="535682" cy="272326"/>
          </a:xfrm>
        </p:grpSpPr>
        <p:pic>
          <p:nvPicPr>
            <p:cNvPr id="15" name="Grafik 14" descr="Benutzer mit einfarbiger Füllung">
              <a:extLst>
                <a:ext uri="{FF2B5EF4-FFF2-40B4-BE49-F238E27FC236}">
                  <a16:creationId xmlns:a16="http://schemas.microsoft.com/office/drawing/2014/main" id="{FDF950E7-E0FB-585E-5141-7FFC5F7D6B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362458" y="3590404"/>
              <a:ext cx="271269" cy="271269"/>
            </a:xfrm>
            <a:prstGeom prst="rect">
              <a:avLst/>
            </a:prstGeom>
          </p:spPr>
        </p:pic>
        <p:pic>
          <p:nvPicPr>
            <p:cNvPr id="16" name="Grafik 15" descr="Benutzer mit einfarbiger Füllung">
              <a:extLst>
                <a:ext uri="{FF2B5EF4-FFF2-40B4-BE49-F238E27FC236}">
                  <a16:creationId xmlns:a16="http://schemas.microsoft.com/office/drawing/2014/main" id="{7C66FC24-9841-391E-0391-C9ACD0026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226822" y="3591461"/>
              <a:ext cx="271269" cy="271269"/>
            </a:xfrm>
            <a:prstGeom prst="rect">
              <a:avLst/>
            </a:prstGeom>
          </p:spPr>
        </p:pic>
        <p:pic>
          <p:nvPicPr>
            <p:cNvPr id="17" name="Grafik 16" descr="Benutzer mit einfarbiger Füllung">
              <a:extLst>
                <a:ext uri="{FF2B5EF4-FFF2-40B4-BE49-F238E27FC236}">
                  <a16:creationId xmlns:a16="http://schemas.microsoft.com/office/drawing/2014/main" id="{AD886F4F-9461-23B1-83D5-4485E237FA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98045" y="3591460"/>
              <a:ext cx="271269" cy="271269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6081AB35-F432-13E9-1CD2-F662C92FEA04}"/>
              </a:ext>
            </a:extLst>
          </p:cNvPr>
          <p:cNvGrpSpPr/>
          <p:nvPr/>
        </p:nvGrpSpPr>
        <p:grpSpPr>
          <a:xfrm>
            <a:off x="756453" y="3224229"/>
            <a:ext cx="535682" cy="272326"/>
            <a:chOff x="1098045" y="3590404"/>
            <a:chExt cx="535682" cy="272326"/>
          </a:xfrm>
        </p:grpSpPr>
        <p:pic>
          <p:nvPicPr>
            <p:cNvPr id="19" name="Grafik 18" descr="Benutzer mit einfarbiger Füllung">
              <a:extLst>
                <a:ext uri="{FF2B5EF4-FFF2-40B4-BE49-F238E27FC236}">
                  <a16:creationId xmlns:a16="http://schemas.microsoft.com/office/drawing/2014/main" id="{F19C7162-1F9F-6F9E-E400-5310F682E1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362458" y="3590404"/>
              <a:ext cx="271269" cy="271269"/>
            </a:xfrm>
            <a:prstGeom prst="rect">
              <a:avLst/>
            </a:prstGeom>
          </p:spPr>
        </p:pic>
        <p:pic>
          <p:nvPicPr>
            <p:cNvPr id="20" name="Grafik 19" descr="Benutzer mit einfarbiger Füllung">
              <a:extLst>
                <a:ext uri="{FF2B5EF4-FFF2-40B4-BE49-F238E27FC236}">
                  <a16:creationId xmlns:a16="http://schemas.microsoft.com/office/drawing/2014/main" id="{49BA897C-3D2D-1D32-4308-89FD2929FE0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226822" y="3591461"/>
              <a:ext cx="271269" cy="271269"/>
            </a:xfrm>
            <a:prstGeom prst="rect">
              <a:avLst/>
            </a:prstGeom>
          </p:spPr>
        </p:pic>
        <p:pic>
          <p:nvPicPr>
            <p:cNvPr id="21" name="Grafik 20" descr="Benutzer mit einfarbiger Füllung">
              <a:extLst>
                <a:ext uri="{FF2B5EF4-FFF2-40B4-BE49-F238E27FC236}">
                  <a16:creationId xmlns:a16="http://schemas.microsoft.com/office/drawing/2014/main" id="{F592C545-E571-66D6-8F50-54B0BAA4B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98045" y="3591460"/>
              <a:ext cx="271269" cy="271269"/>
            </a:xfrm>
            <a:prstGeom prst="rect">
              <a:avLst/>
            </a:prstGeom>
          </p:spPr>
        </p:pic>
      </p:grpSp>
      <p:pic>
        <p:nvPicPr>
          <p:cNvPr id="22" name="Grafik 21" descr="Benutzer mit einfarbiger Füllung">
            <a:extLst>
              <a:ext uri="{FF2B5EF4-FFF2-40B4-BE49-F238E27FC236}">
                <a16:creationId xmlns:a16="http://schemas.microsoft.com/office/drawing/2014/main" id="{D6DD80B5-F110-45D5-8B9A-7015823501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5464" y="1741738"/>
            <a:ext cx="311507" cy="31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3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B9D1E-338A-B453-13B6-22B2D77F5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DD3839E1-DE23-D408-A763-DF939B9573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3389" b="8511"/>
          <a:stretch/>
        </p:blipFill>
        <p:spPr>
          <a:xfrm>
            <a:off x="0" y="6219825"/>
            <a:ext cx="12203780" cy="241942"/>
          </a:xfrm>
          <a:prstGeom prst="rect">
            <a:avLst/>
          </a:prstGeom>
        </p:spPr>
      </p:pic>
      <p:sp>
        <p:nvSpPr>
          <p:cNvPr id="5" name="Fußzeilenplatzhalter 9">
            <a:extLst>
              <a:ext uri="{FF2B5EF4-FFF2-40B4-BE49-F238E27FC236}">
                <a16:creationId xmlns:a16="http://schemas.microsoft.com/office/drawing/2014/main" id="{14421760-A6C5-E1E4-50CD-CD2770D04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de-DE" dirty="0"/>
              <a:t>WP Chemie - Rauch </a:t>
            </a:r>
          </a:p>
        </p:txBody>
      </p:sp>
      <p:sp>
        <p:nvSpPr>
          <p:cNvPr id="6" name="Foliennummernplatzhalter 10">
            <a:extLst>
              <a:ext uri="{FF2B5EF4-FFF2-40B4-BE49-F238E27FC236}">
                <a16:creationId xmlns:a16="http://schemas.microsoft.com/office/drawing/2014/main" id="{C23FB987-2EA4-FDE5-7D7B-9ABCEEEB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EA751CF-6D8A-48F9-9BF9-3991FF8B4307}" type="slidenum">
              <a:rPr lang="de-DE" smtClean="0"/>
              <a:t>7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CF31AEA-128B-0F32-3575-23018C713F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6418612"/>
            <a:ext cx="806508" cy="4393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E0D730D5-3950-DFA0-DBF2-C01FBA9E75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66085"/>
            <a:ext cx="12192000" cy="540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0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Breitbild</PresentationFormat>
  <Paragraphs>49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</vt:lpstr>
      <vt:lpstr>Blutnachweis mit Wasserstoffperoxid</vt:lpstr>
      <vt:lpstr>Beschreibe die Durchführung des Nachweises mündlich.</vt:lpstr>
      <vt:lpstr>Erkläre, warum Schritt  und     notwendig sind.   </vt:lpstr>
      <vt:lpstr>Notiert Materialien und formuliere die Durchführung in max. 4 Sätzen schriftlich.</vt:lpstr>
      <vt:lpstr>Führt das Experiment in 2er oder 3er Gruppen durch.  Notiert die Beobachtungen in einer Tabelle (je 1 Satz).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Felicia Rauch</dc:creator>
  <cp:lastModifiedBy>Felicia Rauch</cp:lastModifiedBy>
  <cp:revision>1</cp:revision>
  <dcterms:created xsi:type="dcterms:W3CDTF">2024-06-19T14:01:14Z</dcterms:created>
  <dcterms:modified xsi:type="dcterms:W3CDTF">2024-06-19T14:03:19Z</dcterms:modified>
</cp:coreProperties>
</file>